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85" r:id="rId3"/>
    <p:sldId id="297" r:id="rId4"/>
    <p:sldId id="299" r:id="rId5"/>
    <p:sldId id="300" r:id="rId6"/>
    <p:sldId id="301" r:id="rId7"/>
    <p:sldId id="302" r:id="rId8"/>
    <p:sldId id="303" r:id="rId9"/>
    <p:sldId id="307" r:id="rId10"/>
    <p:sldId id="309" r:id="rId11"/>
    <p:sldId id="308" r:id="rId12"/>
    <p:sldId id="310" r:id="rId13"/>
    <p:sldId id="305" r:id="rId14"/>
    <p:sldId id="306" r:id="rId15"/>
    <p:sldId id="26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A02"/>
    <a:srgbClr val="D7E6DA"/>
    <a:srgbClr val="33C4F8"/>
    <a:srgbClr val="183247"/>
    <a:srgbClr val="134E6D"/>
    <a:srgbClr val="10597B"/>
    <a:srgbClr val="0886B7"/>
    <a:srgbClr val="4E8C9E"/>
    <a:srgbClr val="2A7087"/>
    <a:srgbClr val="1A2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05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3DD5B-9281-4CC4-9248-A5F5F4DC2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BDD3D2-DE4A-4446-A734-9358F4CD3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658111-94A5-4AC4-8E51-8F22DA932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D5601E-D0E6-4E55-9D54-1886D76E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CFFAB-ADF6-49B6-9E9F-E5B380A3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20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82400-2101-4921-980C-463F9B9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99942-D0EC-4021-BECB-24D32A87C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8A7895-5E7C-494F-82D6-361EEEC3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4F25A2-C64B-4D5E-8B41-AAACC37F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3BD5B-364B-4566-9CBE-359C2E42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43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F503FB-A2D0-4AFE-95D6-326CF289C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811211-7D0B-4B2B-83D0-BB2E7B0CA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45E549-BD1B-45E7-A0DE-7981D140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780E2-7CDF-4024-8BAB-95AFB556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DFC64-2128-44EC-A80D-92D60EEE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337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C3A50-85DF-47AD-8714-943A06E0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33A9D6-5CA7-4EE1-910F-DC691107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F28222-1A8C-4083-AE33-9DF74E7A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B634D8-A084-47ED-AA90-4BC388F09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E1C05D-6A63-4C27-8224-8FC05DA6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74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61E75-6CD9-403D-9129-63B7FA87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D72E90-D081-4489-B9BF-2CDFDF68B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0640FE-434E-421F-B590-7E3BF83C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72B7B-B558-4DF1-8EB4-DF616BFD1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74C78C-1C39-4F90-BDED-BB404165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94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E2C2C-BDF0-42B5-94DE-4ECED1EB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4398D-88B3-4997-A76B-336CB8FC3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976767-22B6-43F0-A08E-511715154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C02F13-D4C2-4141-B9A9-0D054C6F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DF9E7C-C6F7-4750-BE1F-11286D7C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A1FD46-1A41-4A6B-BAC0-27EBDFF4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54A1F-2A17-4DFB-97A3-98D7D1D7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76E466-63F6-4D97-9461-64C7E0C6E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65A03A-983C-4401-80B5-3C66720B5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2CFD0F-B1B9-4229-B139-A574B6C82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437799-7C63-4D3B-BD36-5F50BD3CE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CB73E2-39D7-409F-98BF-39AC776FD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2ED500-6018-4898-8350-5DBE6C90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453CD3-14CF-477D-AB9F-24D53194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78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A4E1-7FB0-4280-A475-EFD86916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CA9774-452C-400B-9646-41E8412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EEDF06-6D74-4CFD-A74B-8090E598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5F4F1F-FD2F-4B2E-A8BD-1812CCBE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4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57FC9A-5D0F-48ED-A741-87FA88F5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D8BD11-84C4-4158-ABBC-9D8CC6A4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C0F3A4-739A-4313-B188-D713EB24B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3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7F84D-5849-4ABE-B407-AD803A35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5D24E4-F053-4405-8875-857D4F6FC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341C50-D95C-4409-A6E4-C76D16DD3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044B20-092E-4E27-B814-10096DA1A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58B427-A0AD-4335-B232-391435393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75D0D0-DD7C-4FA7-9193-56AC7A1F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55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95138-FF19-419A-8DCE-6C48471B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C23D4C-353B-4B11-928E-D71FAC6C6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C8A777-944D-496B-8956-551CADA26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2F613F-EE6E-437A-8B4C-0722221D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75E5A-7E68-4F75-BF37-6E62C74F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9EB16F-9E14-4571-8F4C-3DFB29BE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50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8443D7-2F33-4D6E-9E3F-B4C73A8D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97288B-D0F9-4B12-A326-1855DDEE9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7D3B5-C9E7-423A-B1E2-9E0D0EF3C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A27FF-027F-4227-8213-336B85B81666}" type="datetimeFigureOut">
              <a:rPr lang="ko-KR" altLang="en-US" smtClean="0"/>
              <a:t>2020-10-22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007CAA-952B-4CC3-A0A7-06E4B0B04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44262-505A-40F5-9D91-48FF3BB47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16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optimistic-wright-b97969.netlify.app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 w="19050">
            <a:solidFill>
              <a:srgbClr val="FF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911AC94-18FA-48F7-9FF9-811E7F9063EF}"/>
              </a:ext>
            </a:extLst>
          </p:cNvPr>
          <p:cNvSpPr txBox="1"/>
          <p:nvPr/>
        </p:nvSpPr>
        <p:spPr>
          <a:xfrm>
            <a:off x="1969260" y="5096375"/>
            <a:ext cx="538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머신 러닝을 이용한 직관적인 지뢰식별 어플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C70C8-3E14-400C-B9F8-12416636DC6A}"/>
              </a:ext>
            </a:extLst>
          </p:cNvPr>
          <p:cNvSpPr txBox="1"/>
          <p:nvPr/>
        </p:nvSpPr>
        <p:spPr>
          <a:xfrm>
            <a:off x="8632284" y="2733491"/>
            <a:ext cx="46509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28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사단 전차대대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중대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일병 박준수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일병 유건우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326B7515-E2FD-461D-A7F6-FE8186FE0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62" y="491575"/>
            <a:ext cx="5738068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11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423364" y="2578753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퀴즈를 통해 학습하며 효과적인 지식 습득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332617" y="3816926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퀴즈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327460" y="1573886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7E74BA0-D132-4652-B36C-FED09EB92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14" t="5247" r="15483" b="9448"/>
          <a:stretch/>
        </p:blipFill>
        <p:spPr>
          <a:xfrm>
            <a:off x="3778764" y="1101900"/>
            <a:ext cx="8080619" cy="46541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7622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423364" y="2578753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퀴즈를 통해 학습하며 효과적인 지식 습득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332617" y="3816926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퀴즈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327460" y="1573886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7E74BA0-D132-4652-B36C-FED09EB92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14" t="5247" r="15483" b="9448"/>
          <a:stretch/>
        </p:blipFill>
        <p:spPr>
          <a:xfrm>
            <a:off x="3778764" y="1101900"/>
            <a:ext cx="8080619" cy="46541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BFB80E-E512-4C0A-800B-9ED1B275B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41" t="5803" r="14697" b="10132"/>
          <a:stretch/>
        </p:blipFill>
        <p:spPr>
          <a:xfrm>
            <a:off x="3778763" y="1101899"/>
            <a:ext cx="8080617" cy="46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71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423364" y="2578753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퀴즈를 통해 학습하며 효과적인 지식 습득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332617" y="3816926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퀴즈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327460" y="1573886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7E74BA0-D132-4652-B36C-FED09EB92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14" t="5247" r="15483" b="9448"/>
          <a:stretch/>
        </p:blipFill>
        <p:spPr>
          <a:xfrm>
            <a:off x="3778764" y="1101900"/>
            <a:ext cx="8080619" cy="46541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BFB80E-E512-4C0A-800B-9ED1B275B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41" t="5803" r="14697" b="10132"/>
          <a:stretch/>
        </p:blipFill>
        <p:spPr>
          <a:xfrm>
            <a:off x="3778763" y="1101899"/>
            <a:ext cx="8080617" cy="46541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02E17A-E51B-4EB7-A9FF-EC9EB4FA22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95" r="14243" b="7749"/>
          <a:stretch/>
        </p:blipFill>
        <p:spPr>
          <a:xfrm>
            <a:off x="3778759" y="1101899"/>
            <a:ext cx="8080609" cy="46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80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8AC7D-EF26-4093-9D7A-8B453FCB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D3647-3E23-4DAF-8555-5BF26486F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지뢰를 식별 할 수 있는 어플의 등장으로 대민지원간</a:t>
            </a:r>
            <a:r>
              <a:rPr lang="en-US" altLang="ko-KR" dirty="0"/>
              <a:t>, </a:t>
            </a:r>
            <a:r>
              <a:rPr lang="ko-KR" altLang="en-US" dirty="0"/>
              <a:t>또 민간인의 지뢰 피해 위협이 </a:t>
            </a:r>
            <a:r>
              <a:rPr lang="ko-KR" altLang="en-US" dirty="0" err="1"/>
              <a:t>줄어듬</a:t>
            </a:r>
            <a:endParaRPr lang="en-US" altLang="ko-KR" dirty="0"/>
          </a:p>
          <a:p>
            <a:r>
              <a:rPr lang="ko-KR" altLang="en-US" dirty="0"/>
              <a:t>지뢰에 관한 정보를 쉽게 얻고 퀴즈를 통해 공부함으로써 군인들이 쉽게 정보를 이해하고 학습하여 대처가능</a:t>
            </a:r>
            <a:endParaRPr lang="en-US" altLang="ko-KR" dirty="0"/>
          </a:p>
          <a:p>
            <a:r>
              <a:rPr lang="ko-KR" altLang="en-US" dirty="0" err="1"/>
              <a:t>머신러닝기능을</a:t>
            </a:r>
            <a:r>
              <a:rPr lang="ko-KR" altLang="en-US" dirty="0"/>
              <a:t> 확장하여 북한군의 전차</a:t>
            </a:r>
            <a:r>
              <a:rPr lang="en-US" altLang="ko-KR" dirty="0"/>
              <a:t>, </a:t>
            </a:r>
            <a:r>
              <a:rPr lang="ko-KR" altLang="en-US" dirty="0"/>
              <a:t>비행기 등에 대입하면 </a:t>
            </a:r>
            <a:r>
              <a:rPr lang="ko-KR" altLang="en-US" dirty="0" err="1"/>
              <a:t>초병근무등을</a:t>
            </a:r>
            <a:r>
              <a:rPr lang="ko-KR" altLang="en-US" dirty="0"/>
              <a:t> 설때에도 </a:t>
            </a:r>
            <a:r>
              <a:rPr lang="ko-KR" altLang="en-US" dirty="0" err="1"/>
              <a:t>응용가능할</a:t>
            </a:r>
            <a:r>
              <a:rPr lang="ko-KR" altLang="en-US" dirty="0"/>
              <a:t>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공부를 도움으로써 긴박한 상황에서도 대처할 수 있게 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빠른 신고를 통해 시간</a:t>
            </a:r>
            <a:r>
              <a:rPr lang="en-US" altLang="ko-KR" dirty="0"/>
              <a:t>,</a:t>
            </a:r>
            <a:r>
              <a:rPr lang="ko-KR" altLang="en-US" dirty="0"/>
              <a:t>비용 절감</a:t>
            </a:r>
            <a:r>
              <a:rPr lang="en-US" altLang="ko-KR" dirty="0"/>
              <a:t>, </a:t>
            </a:r>
            <a:r>
              <a:rPr lang="ko-KR" altLang="en-US" dirty="0"/>
              <a:t>가짜 신고 </a:t>
            </a:r>
            <a:r>
              <a:rPr lang="ko-KR" altLang="en-US" dirty="0" err="1"/>
              <a:t>걸러짐</a:t>
            </a:r>
            <a:endParaRPr lang="en-US" altLang="ko-KR" dirty="0"/>
          </a:p>
          <a:p>
            <a:r>
              <a:rPr lang="ko-KR" altLang="en-US" dirty="0"/>
              <a:t>경각심을 높일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8148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A29EA-8586-46DF-84FC-46C9B0A7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전체 데이터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81E82-5478-423A-BCC7-38F3BD86D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22754-430E-4A04-8F3C-6BA85750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스택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797458-3416-4B9F-AE13-2D94A5F74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Frontend </a:t>
            </a:r>
          </a:p>
          <a:p>
            <a:pPr marL="0" indent="0">
              <a:buNone/>
            </a:pPr>
            <a:r>
              <a:rPr lang="en-US" altLang="ko-KR" dirty="0"/>
              <a:t>backend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CB7E0-7889-4014-8CCF-FE02D9A5E2C5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u="none" strike="noStrike" dirty="0">
                <a:effectLst/>
                <a:latin typeface="돋움" panose="020B0600000101010101" pitchFamily="50" charset="-127"/>
                <a:ea typeface="돋움" panose="020B0600000101010101" pitchFamily="50" charset="-127"/>
                <a:hlinkClick r:id="rId2"/>
              </a:rPr>
              <a:t>https://optimistic-wright-b97969.netlify.app/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 </a:t>
            </a:r>
            <a:endParaRPr lang="ko-KR" altLang="en-US" dirty="0"/>
          </a:p>
        </p:txBody>
      </p:sp>
      <p:pic>
        <p:nvPicPr>
          <p:cNvPr id="4" name="그림 3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59769093-9F85-4174-BF30-3EDB8962C9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32" y="6248838"/>
            <a:ext cx="759068" cy="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6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82183E-1DF4-4E9D-A8E7-FD3DEF8EA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4" t="9091" r="33094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EB1839A-7DC5-475D-A51E-EC5B5F13DDE9}"/>
              </a:ext>
            </a:extLst>
          </p:cNvPr>
          <p:cNvSpPr txBox="1">
            <a:spLocks/>
          </p:cNvSpPr>
          <p:nvPr/>
        </p:nvSpPr>
        <p:spPr>
          <a:xfrm>
            <a:off x="429961" y="1792422"/>
            <a:ext cx="3620667" cy="17458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ko-KR" altLang="en-US" sz="1800" b="1" dirty="0">
                <a:latin typeface="+mj-ea"/>
                <a:ea typeface="+mj-ea"/>
                <a:cs typeface="함초롬바탕" panose="02030604000101010101" pitchFamily="18" charset="-127"/>
              </a:rPr>
              <a:t>완전 제거가</a:t>
            </a:r>
            <a:r>
              <a:rPr lang="ko-KR" altLang="en-US" sz="18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8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불가능한</a:t>
            </a:r>
            <a:r>
              <a:rPr lang="ko-KR" altLang="en-US" sz="18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800" b="1" dirty="0">
                <a:latin typeface="+mj-ea"/>
                <a:ea typeface="+mj-ea"/>
                <a:cs typeface="함초롬바탕" panose="02030604000101010101" pitchFamily="18" charset="-127"/>
              </a:rPr>
              <a:t>지뢰</a:t>
            </a:r>
            <a:r>
              <a:rPr lang="ko-KR" altLang="en-US" sz="5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altLang="ko-KR" sz="500" b="1" dirty="0"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+mj-ea"/>
                <a:ea typeface="+mj-ea"/>
                <a:cs typeface="함초롬바탕" panose="02030604000101010101" pitchFamily="18" charset="-127"/>
              </a:rPr>
              <a:t>- </a:t>
            </a:r>
            <a:r>
              <a:rPr lang="ko-KR" altLang="en-US" sz="1200" b="1" dirty="0">
                <a:latin typeface="+mj-ea"/>
                <a:ea typeface="+mj-ea"/>
                <a:cs typeface="함초롬바탕" panose="02030604000101010101" pitchFamily="18" charset="-127"/>
              </a:rPr>
              <a:t>지뢰의 높은 </a:t>
            </a:r>
            <a:r>
              <a:rPr lang="ko-KR" altLang="en-US" sz="12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불발율</a:t>
            </a:r>
            <a:r>
              <a:rPr lang="ko-KR" altLang="en-US" sz="1200" b="1" dirty="0">
                <a:latin typeface="+mj-ea"/>
                <a:ea typeface="+mj-ea"/>
                <a:cs typeface="함초롬바탕" panose="02030604000101010101" pitchFamily="18" charset="-127"/>
              </a:rPr>
              <a:t>과 낮은</a:t>
            </a:r>
            <a:r>
              <a:rPr lang="ko-KR" altLang="en-US" sz="12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 제거율</a:t>
            </a:r>
            <a:endParaRPr lang="en-US" altLang="ko-KR" sz="1200" b="1" dirty="0">
              <a:solidFill>
                <a:srgbClr val="228AA4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 algn="just">
              <a:buNone/>
            </a:pPr>
            <a:r>
              <a:rPr lang="en-US" altLang="ko-KR" sz="1200" b="1" dirty="0">
                <a:latin typeface="+mj-ea"/>
                <a:ea typeface="+mj-ea"/>
                <a:cs typeface="함초롬바탕" panose="02030604000101010101" pitchFamily="18" charset="-127"/>
              </a:rPr>
              <a:t>- </a:t>
            </a:r>
            <a:r>
              <a:rPr lang="ko-KR" altLang="en-US" sz="1200" b="1" dirty="0">
                <a:latin typeface="+mj-ea"/>
                <a:ea typeface="+mj-ea"/>
                <a:cs typeface="함초롬바탕" panose="02030604000101010101" pitchFamily="18" charset="-127"/>
              </a:rPr>
              <a:t>토사를 따른 지뢰의</a:t>
            </a:r>
            <a:r>
              <a:rPr lang="ko-KR" altLang="en-US" sz="12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 이동</a:t>
            </a:r>
            <a:endParaRPr lang="en-US" altLang="ko-KR" sz="1200" b="1" dirty="0">
              <a:solidFill>
                <a:srgbClr val="228AA4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BEF151-DC10-4CF7-A957-475C40067268}"/>
              </a:ext>
            </a:extLst>
          </p:cNvPr>
          <p:cNvSpPr/>
          <p:nvPr/>
        </p:nvSpPr>
        <p:spPr>
          <a:xfrm>
            <a:off x="481029" y="380748"/>
            <a:ext cx="704088" cy="14630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E48BC4-441A-407B-A6F1-12B2C5961116}"/>
              </a:ext>
            </a:extLst>
          </p:cNvPr>
          <p:cNvSpPr txBox="1"/>
          <p:nvPr/>
        </p:nvSpPr>
        <p:spPr>
          <a:xfrm>
            <a:off x="441265" y="4880553"/>
            <a:ext cx="5352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‘</a:t>
            </a: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지뢰 매설 밀도 세계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1</a:t>
            </a: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위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’ </a:t>
            </a: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한반도 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DMZ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완전 제거 까지 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489</a:t>
            </a: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년 걸릴 것으로 추측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E1E47-0E79-4E7F-9A55-31CD33A8178F}"/>
              </a:ext>
            </a:extLst>
          </p:cNvPr>
          <p:cNvSpPr txBox="1"/>
          <p:nvPr/>
        </p:nvSpPr>
        <p:spPr>
          <a:xfrm>
            <a:off x="429961" y="554311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강원 철원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,</a:t>
            </a: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 대전차 지뢰 폭발로 운전자 사망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4C3351-EFA8-4D04-9F47-4BC06BE287C3}"/>
              </a:ext>
            </a:extLst>
          </p:cNvPr>
          <p:cNvSpPr txBox="1"/>
          <p:nvPr/>
        </p:nvSpPr>
        <p:spPr>
          <a:xfrm>
            <a:off x="441265" y="5954032"/>
            <a:ext cx="6890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2020</a:t>
            </a:r>
            <a:r>
              <a:rPr lang="ko-KR" altLang="en-US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년 </a:t>
            </a:r>
            <a:r>
              <a:rPr lang="en-US" altLang="ko-KR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7</a:t>
            </a:r>
            <a:r>
              <a:rPr lang="ko-KR" altLang="en-US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월</a:t>
            </a:r>
            <a:r>
              <a:rPr lang="en-US" altLang="ko-KR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,</a:t>
            </a:r>
            <a:r>
              <a:rPr lang="ko-KR" altLang="en-US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 한강 김포대교 부근 폭발</a:t>
            </a:r>
            <a:endParaRPr lang="en-US" altLang="ko-KR" sz="1200" b="0" i="0" dirty="0">
              <a:effectLst/>
              <a:latin typeface="+mj-ea"/>
              <a:ea typeface="+mj-ea"/>
              <a:cs typeface="함초롬바탕" panose="02030604000101010101" pitchFamily="18" charset="-127"/>
            </a:endParaRPr>
          </a:p>
          <a:p>
            <a:pPr algn="l"/>
            <a:r>
              <a:rPr lang="ko-KR" altLang="en-US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전문가 </a:t>
            </a:r>
            <a:r>
              <a:rPr lang="en-US" altLang="ko-KR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"</a:t>
            </a:r>
            <a:r>
              <a:rPr lang="ko-KR" altLang="en-US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지뢰 사고로 추정</a:t>
            </a:r>
            <a:r>
              <a:rPr lang="en-US" altLang="ko-KR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“..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A62069-5091-4189-B17F-024F2918532B}"/>
              </a:ext>
            </a:extLst>
          </p:cNvPr>
          <p:cNvSpPr/>
          <p:nvPr/>
        </p:nvSpPr>
        <p:spPr>
          <a:xfrm>
            <a:off x="441265" y="4524060"/>
            <a:ext cx="4057168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685A8-27C0-4AF2-B972-98312B28CDE1}"/>
              </a:ext>
            </a:extLst>
          </p:cNvPr>
          <p:cNvSpPr txBox="1"/>
          <p:nvPr/>
        </p:nvSpPr>
        <p:spPr>
          <a:xfrm>
            <a:off x="481029" y="3488921"/>
            <a:ext cx="3631971" cy="724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+mj-ea"/>
                <a:ea typeface="+mj-ea"/>
              </a:rPr>
              <a:t>지뢰를 </a:t>
            </a:r>
            <a:r>
              <a:rPr lang="ko-KR" altLang="en-US" sz="1800" b="1" dirty="0">
                <a:solidFill>
                  <a:srgbClr val="228AA4"/>
                </a:solidFill>
                <a:latin typeface="+mj-ea"/>
                <a:ea typeface="+mj-ea"/>
              </a:rPr>
              <a:t>빠르게</a:t>
            </a:r>
            <a:r>
              <a:rPr lang="ko-KR" altLang="en-US" sz="1800" b="1" dirty="0">
                <a:latin typeface="+mj-ea"/>
                <a:ea typeface="+mj-ea"/>
              </a:rPr>
              <a:t> </a:t>
            </a:r>
            <a:r>
              <a:rPr lang="ko-KR" altLang="en-US" sz="1800" b="1" dirty="0">
                <a:solidFill>
                  <a:srgbClr val="228AA4"/>
                </a:solidFill>
                <a:latin typeface="+mj-ea"/>
                <a:ea typeface="+mj-ea"/>
              </a:rPr>
              <a:t>식별</a:t>
            </a:r>
            <a:r>
              <a:rPr lang="ko-KR" altLang="en-US" sz="1800" b="1" dirty="0">
                <a:latin typeface="+mj-ea"/>
                <a:ea typeface="+mj-ea"/>
              </a:rPr>
              <a:t>하고 </a:t>
            </a:r>
            <a:endParaRPr lang="en-US" altLang="ko-KR" sz="1800" b="1" dirty="0">
              <a:latin typeface="+mj-ea"/>
              <a:ea typeface="+mj-ea"/>
            </a:endParaRPr>
          </a:p>
          <a:p>
            <a:pPr marL="0" indent="0"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rgbClr val="228AA4"/>
                </a:solidFill>
                <a:latin typeface="+mj-ea"/>
                <a:ea typeface="+mj-ea"/>
              </a:rPr>
              <a:t>신고</a:t>
            </a:r>
            <a:r>
              <a:rPr lang="ko-KR" altLang="en-US" sz="1800" b="1" dirty="0">
                <a:latin typeface="+mj-ea"/>
                <a:ea typeface="+mj-ea"/>
              </a:rPr>
              <a:t>할 수 있는 </a:t>
            </a:r>
            <a:r>
              <a:rPr lang="ko-KR" altLang="en-US" sz="1800" b="1" dirty="0">
                <a:solidFill>
                  <a:srgbClr val="228AA4"/>
                </a:solidFill>
                <a:latin typeface="+mj-ea"/>
                <a:ea typeface="+mj-ea"/>
              </a:rPr>
              <a:t>시스템</a:t>
            </a:r>
            <a:r>
              <a:rPr lang="ko-KR" altLang="en-US" sz="1800" b="1" dirty="0">
                <a:latin typeface="+mj-ea"/>
                <a:ea typeface="+mj-ea"/>
              </a:rPr>
              <a:t>이 필요</a:t>
            </a:r>
            <a:endParaRPr lang="en-US" altLang="ko-KR" sz="1800" b="1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9723E5-0DDC-4CA4-858F-7B0AB3B7BE7A}"/>
              </a:ext>
            </a:extLst>
          </p:cNvPr>
          <p:cNvSpPr/>
          <p:nvPr/>
        </p:nvSpPr>
        <p:spPr>
          <a:xfrm>
            <a:off x="481029" y="619588"/>
            <a:ext cx="704088" cy="14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ABD4F79-97F1-4614-9016-5E8B378397DB}"/>
              </a:ext>
            </a:extLst>
          </p:cNvPr>
          <p:cNvSpPr txBox="1">
            <a:spLocks/>
          </p:cNvSpPr>
          <p:nvPr/>
        </p:nvSpPr>
        <p:spPr>
          <a:xfrm>
            <a:off x="354793" y="527053"/>
            <a:ext cx="4765963" cy="12653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지뢰 위험 국가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대한민국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346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4CE61EA-BFE9-4550-994C-A123F55D8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82" r="1636"/>
          <a:stretch/>
        </p:blipFill>
        <p:spPr>
          <a:xfrm>
            <a:off x="3842359" y="1084059"/>
            <a:ext cx="8059576" cy="465419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301331" y="2402086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신속하고 간편한 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식별 프로세스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304250" y="3715325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식별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152283" y="1573887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08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301331" y="2402086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신속하고 간편한 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식별 프로세스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304250" y="3715325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식별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FE7953-A7E3-4DE2-9580-7B15F66C2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18" b="23776"/>
          <a:stretch/>
        </p:blipFill>
        <p:spPr>
          <a:xfrm>
            <a:off x="3842359" y="1101900"/>
            <a:ext cx="8045391" cy="46541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17970B-F8D9-4766-9C6E-CA137E527D39}"/>
              </a:ext>
            </a:extLst>
          </p:cNvPr>
          <p:cNvCxnSpPr>
            <a:cxnSpLocks/>
          </p:cNvCxnSpPr>
          <p:nvPr/>
        </p:nvCxnSpPr>
        <p:spPr>
          <a:xfrm>
            <a:off x="3152283" y="1573887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634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301331" y="2402086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신속하고 간편한 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식별 프로세스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304250" y="3715325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식별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297BD0-AFA8-4B91-BEC9-04DDB911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359" y="1101901"/>
            <a:ext cx="8045391" cy="46541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E3A151-7A02-45E2-A9AA-0BAF457AADDF}"/>
              </a:ext>
            </a:extLst>
          </p:cNvPr>
          <p:cNvCxnSpPr>
            <a:cxnSpLocks/>
          </p:cNvCxnSpPr>
          <p:nvPr/>
        </p:nvCxnSpPr>
        <p:spPr>
          <a:xfrm>
            <a:off x="3152283" y="1573887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143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9274061" y="2411318"/>
            <a:ext cx="2666538" cy="796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관련 정보를 쉽게 공부할 수 있는 환경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9183314" y="3639190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종류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9183314" y="1573887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9AA6782-3C28-4DC6-A4C4-EBAEFA21C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46" y="949881"/>
            <a:ext cx="8353967" cy="49582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996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9183314" y="1573887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71DB50C-14FB-4ED0-9491-B07CD9E30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62" y="975418"/>
            <a:ext cx="3645167" cy="49071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24E08D-C8B6-437E-A817-D0B3C21CA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311" y="975418"/>
            <a:ext cx="3602182" cy="49071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185528-6615-4550-A416-11717122C089}"/>
              </a:ext>
            </a:extLst>
          </p:cNvPr>
          <p:cNvSpPr txBox="1"/>
          <p:nvPr/>
        </p:nvSpPr>
        <p:spPr>
          <a:xfrm>
            <a:off x="9274061" y="2411318"/>
            <a:ext cx="2666538" cy="796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관련 정보를 쉽게 공부할 수 있는 환경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F0F3-690E-488B-BFF4-6210AE5DDAE1}"/>
              </a:ext>
            </a:extLst>
          </p:cNvPr>
          <p:cNvSpPr txBox="1"/>
          <p:nvPr/>
        </p:nvSpPr>
        <p:spPr>
          <a:xfrm>
            <a:off x="9183314" y="3639190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종류 페이지</a:t>
            </a:r>
          </a:p>
        </p:txBody>
      </p:sp>
    </p:spTree>
    <p:extLst>
      <p:ext uri="{BB962C8B-B14F-4D97-AF65-F5344CB8AC3E}">
        <p14:creationId xmlns:p14="http://schemas.microsoft.com/office/powerpoint/2010/main" val="365910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367302" y="2440208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지뢰에 대한 경각심을 일깨워주는 다양한 사고사례 제공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332617" y="3918525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사고 사례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327460" y="1573886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FDAA65E-B80C-432F-BDB6-97D7AB132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44"/>
          <a:stretch/>
        </p:blipFill>
        <p:spPr>
          <a:xfrm>
            <a:off x="3824744" y="1101902"/>
            <a:ext cx="8080620" cy="46541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7603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9274061" y="2208534"/>
            <a:ext cx="2666538" cy="796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이용자의 창의적인 아이디어들을 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+mj-cs"/>
            </a:endParaRPr>
          </a:p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적극적으로 받아들이는 개방성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9092566" y="4350390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건의사항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9183314" y="1573887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08125EE-E6CC-4D35-9C65-9EC201D696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2" t="17122" b="126"/>
          <a:stretch/>
        </p:blipFill>
        <p:spPr>
          <a:xfrm>
            <a:off x="452618" y="964049"/>
            <a:ext cx="8353967" cy="49299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0465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270</Words>
  <Application>Microsoft Office PowerPoint</Application>
  <PresentationFormat>와이드스크린</PresentationFormat>
  <Paragraphs>54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돋움</vt:lpstr>
      <vt:lpstr>맑은 고딕</vt:lpstr>
      <vt:lpstr>휴먼둥근헤드라인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기대효과</vt:lpstr>
      <vt:lpstr>전체 데이터 구조</vt:lpstr>
      <vt:lpstr>기술 스택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</dc:creator>
  <cp:lastModifiedBy>m</cp:lastModifiedBy>
  <cp:revision>12</cp:revision>
  <dcterms:created xsi:type="dcterms:W3CDTF">2020-10-21T11:04:31Z</dcterms:created>
  <dcterms:modified xsi:type="dcterms:W3CDTF">2020-10-22T00:58:51Z</dcterms:modified>
</cp:coreProperties>
</file>